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603" r:id="rId3"/>
    <p:sldId id="613" r:id="rId4"/>
    <p:sldId id="555" r:id="rId5"/>
    <p:sldId id="568" r:id="rId6"/>
    <p:sldId id="569" r:id="rId7"/>
    <p:sldId id="571" r:id="rId8"/>
    <p:sldId id="629" r:id="rId9"/>
    <p:sldId id="654" r:id="rId10"/>
    <p:sldId id="631" r:id="rId11"/>
    <p:sldId id="632" r:id="rId12"/>
    <p:sldId id="630" r:id="rId13"/>
    <p:sldId id="633" r:id="rId14"/>
    <p:sldId id="635" r:id="rId15"/>
    <p:sldId id="637" r:id="rId16"/>
    <p:sldId id="640" r:id="rId17"/>
    <p:sldId id="639" r:id="rId18"/>
    <p:sldId id="655" r:id="rId19"/>
    <p:sldId id="657" r:id="rId20"/>
    <p:sldId id="634" r:id="rId21"/>
    <p:sldId id="643" r:id="rId22"/>
    <p:sldId id="644" r:id="rId23"/>
    <p:sldId id="646" r:id="rId24"/>
    <p:sldId id="647" r:id="rId25"/>
    <p:sldId id="648" r:id="rId26"/>
    <p:sldId id="649" r:id="rId27"/>
    <p:sldId id="650" r:id="rId28"/>
    <p:sldId id="652" r:id="rId29"/>
    <p:sldId id="658" r:id="rId30"/>
    <p:sldId id="656" r:id="rId31"/>
    <p:sldId id="645" r:id="rId32"/>
    <p:sldId id="651" r:id="rId33"/>
  </p:sldIdLst>
  <p:sldSz cx="9144000" cy="6858000" type="screen4x3"/>
  <p:notesSz cx="6805613" cy="9944100"/>
  <p:custDataLst>
    <p:tags r:id="rId3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89777" autoAdjust="0"/>
  </p:normalViewPr>
  <p:slideViewPr>
    <p:cSldViewPr>
      <p:cViewPr>
        <p:scale>
          <a:sx n="70" d="100"/>
          <a:sy n="70" d="100"/>
        </p:scale>
        <p:origin x="1197" y="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r">
              <a:defRPr sz="1300"/>
            </a:lvl1pPr>
          </a:lstStyle>
          <a:p>
            <a:fld id="{A1B787B9-0DAE-42E2-BEBC-E3B5162A5373}" type="datetimeFigureOut">
              <a:rPr lang="en-US" smtClean="0"/>
              <a:pPr/>
              <a:t>13-Dec-22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r">
              <a:defRPr sz="1300"/>
            </a:lvl1pPr>
          </a:lstStyle>
          <a:p>
            <a:fld id="{0577BA72-8274-4714-9955-B0A36DD29B1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2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r">
              <a:defRPr sz="1300"/>
            </a:lvl1pPr>
          </a:lstStyle>
          <a:p>
            <a:fld id="{7284CDAC-ACD1-4943-9118-05D26BC373AD}" type="datetimeFigureOut">
              <a:rPr lang="en-CA" smtClean="0"/>
              <a:pPr/>
              <a:t>2022-12-13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73637" cy="3730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695" tIns="47846" rIns="95695" bIns="47846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5695" tIns="47846" rIns="95695" bIns="478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r">
              <a:defRPr sz="1300"/>
            </a:lvl1pPr>
          </a:lstStyle>
          <a:p>
            <a:fld id="{EA06EB27-61DC-41F3-9EAF-0FE44ABD7553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77B3-A994-49DF-A53F-7FC77A8B7443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3E8B-C05F-4B82-AA83-B8DEC7D9A80B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6AB48-3A78-4F92-918C-3EF755977BAB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AD3A0-7500-4968-9241-392FE010D33B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E9B63-D6FB-469B-9450-2D1C8B32E384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135C3-4C7E-4CBB-B4CD-0BEC0E5E3741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60421-A1EB-4633-8CE5-90973653AF94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525DB-2019-4632-8C0A-6E4995E5149C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E9B2C-431C-4CCD-BFDD-189CF353999F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D85B9-749B-4E4C-A95F-AE6044FE9757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9657A-EF48-41A3-91A1-6A555F4FA245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BF460-3ECD-417A-ACDC-6D120A1AC9B0}" type="datetime1">
              <a:rPr lang="en-CA" smtClean="0"/>
              <a:pPr/>
              <a:t>2022-12-13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anticlabs/image-box-overlap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C:\Users\brostow\Downloads\papers\Footprints_PlusPlus\1073-wacv.mp4" TargetMode="External"/><Relationship Id="rId1" Type="http://schemas.openxmlformats.org/officeDocument/2006/relationships/video" Target="NULL" TargetMode="External"/><Relationship Id="rId5" Type="http://schemas.openxmlformats.org/officeDocument/2006/relationships/hyperlink" Target="https://github.com/nianticlabs/heightfields" TargetMode="Externa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visual.cs.ucl.ac.uk/pubs/monoDepth/" TargetMode="External"/><Relationship Id="rId4" Type="http://schemas.openxmlformats.org/officeDocument/2006/relationships/hyperlink" Target="https://proceedings.neurips.cc/paper/2014/file/7bccfde7714a1ebadf06c5f4cea752c1-Paper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isual.cs.ucl.ac.uk/pubs/monoDepth/" TargetMode="External"/><Relationship Id="rId5" Type="http://schemas.openxmlformats.org/officeDocument/2006/relationships/hyperlink" Target="https://proceedings.neurips.cc/paper/2014/file/7bccfde7714a1ebadf06c5f4cea752c1-Paper.pdf" TargetMode="Externa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1424-8220/17/10/2260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file:///C:\Users\brostow\Downloads\papers\Footprints_PlusPlus\1073-wacv.mp4" TargetMode="External"/><Relationship Id="rId1" Type="http://schemas.openxmlformats.org/officeDocument/2006/relationships/video" Target="NULL" TargetMode="External"/><Relationship Id="rId5" Type="http://schemas.openxmlformats.org/officeDocument/2006/relationships/hyperlink" Target="https://github.com/nianticlabs/heightfields" TargetMode="Externa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rinuboney.github.io/2016/01/19/ladder-network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rinuboney.github.io/2016/01/19/ladder-network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Machine Vision:</a:t>
            </a:r>
            <a:br>
              <a:rPr lang="en-CA" dirty="0"/>
            </a:br>
            <a:r>
              <a:rPr lang="en-CA" dirty="0"/>
              <a:t>Example Tasks +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1560" y="3886200"/>
            <a:ext cx="7040880" cy="1752600"/>
          </a:xfrm>
        </p:spPr>
        <p:txBody>
          <a:bodyPr>
            <a:normAutofit/>
          </a:bodyPr>
          <a:lstStyle/>
          <a:p>
            <a:r>
              <a:rPr lang="en-CA" dirty="0"/>
              <a:t>(with some content from “Understanding Deep Learning” Chapter 9)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BA8DC-BDFA-127A-2803-9D64C8CC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Triplet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95417-8F44-7879-B778-C21CA91C9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" y="1600200"/>
            <a:ext cx="9052560" cy="4525963"/>
          </a:xfrm>
        </p:spPr>
        <p:txBody>
          <a:bodyPr>
            <a:normAutofit fontScale="92500"/>
          </a:bodyPr>
          <a:lstStyle/>
          <a:p>
            <a:r>
              <a:rPr lang="en-US" u="sng" dirty="0"/>
              <a:t>Task</a:t>
            </a:r>
            <a:r>
              <a:rPr lang="en-US" dirty="0"/>
              <a:t>: shape feature space </a:t>
            </a:r>
            <a:r>
              <a:rPr lang="en-US" dirty="0" err="1"/>
              <a:t>s.t.</a:t>
            </a:r>
            <a:r>
              <a:rPr lang="en-US" dirty="0"/>
              <a:t> images land near or far from each other, based on similarity</a:t>
            </a:r>
          </a:p>
          <a:p>
            <a:r>
              <a:rPr lang="en-US" dirty="0"/>
              <a:t>Distance D[x</a:t>
            </a:r>
            <a:r>
              <a:rPr lang="en-US" baseline="-25000" dirty="0"/>
              <a:t>i</a:t>
            </a:r>
            <a:r>
              <a:rPr lang="en-US" dirty="0"/>
              <a:t>, 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] = || f(x</a:t>
            </a:r>
            <a:r>
              <a:rPr lang="en-US" baseline="-25000" dirty="0"/>
              <a:t>i</a:t>
            </a:r>
            <a:r>
              <a:rPr lang="en-US" dirty="0"/>
              <a:t>) – f(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) ||</a:t>
            </a:r>
            <a:r>
              <a:rPr lang="en-US" baseline="30000" dirty="0"/>
              <a:t>2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Loss L[</a:t>
            </a:r>
            <a:r>
              <a:rPr lang="en-US" dirty="0" err="1"/>
              <a:t>x</a:t>
            </a:r>
            <a:r>
              <a:rPr lang="en-US" baseline="-25000" dirty="0" err="1"/>
              <a:t>A</a:t>
            </a:r>
            <a:r>
              <a:rPr lang="en-US" dirty="0"/>
              <a:t>, </a:t>
            </a:r>
            <a:r>
              <a:rPr lang="en-US" dirty="0" err="1"/>
              <a:t>x</a:t>
            </a:r>
            <a:r>
              <a:rPr lang="en-US" baseline="-25000" dirty="0" err="1"/>
              <a:t>P</a:t>
            </a:r>
            <a:r>
              <a:rPr lang="en-US" dirty="0"/>
              <a:t>,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] = max[||</a:t>
            </a:r>
            <a:r>
              <a:rPr lang="en-US" dirty="0" err="1"/>
              <a:t>x</a:t>
            </a:r>
            <a:r>
              <a:rPr lang="en-US" baseline="-25000" dirty="0" err="1"/>
              <a:t>A</a:t>
            </a:r>
            <a:r>
              <a:rPr lang="en-US" dirty="0"/>
              <a:t>, </a:t>
            </a:r>
            <a:r>
              <a:rPr lang="en-US" dirty="0" err="1"/>
              <a:t>x</a:t>
            </a:r>
            <a:r>
              <a:rPr lang="en-US" baseline="-25000" dirty="0" err="1"/>
              <a:t>P</a:t>
            </a:r>
            <a:r>
              <a:rPr lang="en-US" dirty="0"/>
              <a:t>]||</a:t>
            </a:r>
            <a:r>
              <a:rPr lang="en-US" baseline="30000" dirty="0"/>
              <a:t>2 </a:t>
            </a:r>
            <a:r>
              <a:rPr lang="en-US" dirty="0"/>
              <a:t> - ||</a:t>
            </a:r>
            <a:r>
              <a:rPr lang="en-US" dirty="0" err="1"/>
              <a:t>x</a:t>
            </a:r>
            <a:r>
              <a:rPr lang="en-US" baseline="-25000" dirty="0" err="1"/>
              <a:t>A</a:t>
            </a:r>
            <a:r>
              <a:rPr lang="en-US" dirty="0"/>
              <a:t>, 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]||</a:t>
            </a:r>
            <a:r>
              <a:rPr lang="en-US" baseline="30000" dirty="0"/>
              <a:t>2</a:t>
            </a:r>
            <a:r>
              <a:rPr lang="en-US" dirty="0"/>
              <a:t> + </a:t>
            </a:r>
            <a:r>
              <a:rPr lang="el-GR" sz="3500" dirty="0">
                <a:latin typeface="Times New Roman" panose="02020603050405020304" pitchFamily="18" charset="0"/>
              </a:rPr>
              <a:t>α</a:t>
            </a:r>
            <a:r>
              <a:rPr lang="en-US" sz="3500" dirty="0">
                <a:latin typeface="Times New Roman" panose="02020603050405020304" pitchFamily="18" charset="0"/>
              </a:rPr>
              <a:t>, 0</a:t>
            </a:r>
            <a:r>
              <a:rPr lang="en-US" dirty="0"/>
              <a:t>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D4479-FCAE-1629-F19B-1B79C192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9483A-9D2A-70FC-8BA2-200799127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10</a:t>
            </a:fld>
            <a:endParaRPr lang="en-CA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EC88F5-60CA-B2E4-985A-0D3F0079CD3C}"/>
              </a:ext>
            </a:extLst>
          </p:cNvPr>
          <p:cNvSpPr/>
          <p:nvPr/>
        </p:nvSpPr>
        <p:spPr>
          <a:xfrm>
            <a:off x="1403648" y="4221088"/>
            <a:ext cx="28803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7E383-142D-4EEB-D7CA-7DF0214400D3}"/>
              </a:ext>
            </a:extLst>
          </p:cNvPr>
          <p:cNvSpPr txBox="1"/>
          <p:nvPr/>
        </p:nvSpPr>
        <p:spPr>
          <a:xfrm>
            <a:off x="258719" y="4365104"/>
            <a:ext cx="1504969" cy="469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Anchor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x</a:t>
            </a:r>
            <a:r>
              <a:rPr lang="en-US" sz="2400" baseline="-25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A</a:t>
            </a: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B3CC63-11B2-CF91-4300-594617657EA7}"/>
              </a:ext>
            </a:extLst>
          </p:cNvPr>
          <p:cNvSpPr/>
          <p:nvPr/>
        </p:nvSpPr>
        <p:spPr>
          <a:xfrm>
            <a:off x="6156176" y="3399383"/>
            <a:ext cx="288032" cy="28803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861A99-D094-B685-3A72-FF7AEB1D24D3}"/>
              </a:ext>
            </a:extLst>
          </p:cNvPr>
          <p:cNvSpPr txBox="1"/>
          <p:nvPr/>
        </p:nvSpPr>
        <p:spPr>
          <a:xfrm>
            <a:off x="6516934" y="3471391"/>
            <a:ext cx="1655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Negative </a:t>
            </a:r>
            <a:r>
              <a:rPr lang="en-US" sz="2400" dirty="0" err="1">
                <a:solidFill>
                  <a:srgbClr val="FF0000"/>
                </a:solidFill>
              </a:rPr>
              <a:t>x</a:t>
            </a:r>
            <a:r>
              <a:rPr lang="en-US" sz="2400" baseline="-25000" dirty="0" err="1">
                <a:solidFill>
                  <a:srgbClr val="FF0000"/>
                </a:solidFill>
              </a:rPr>
              <a:t>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B8262F0-B149-98BA-E8C7-C74F1B8BF196}"/>
              </a:ext>
            </a:extLst>
          </p:cNvPr>
          <p:cNvSpPr/>
          <p:nvPr/>
        </p:nvSpPr>
        <p:spPr>
          <a:xfrm>
            <a:off x="3491880" y="4911551"/>
            <a:ext cx="288032" cy="28803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84A848-77CD-43D8-68A6-EC3FB0132D45}"/>
              </a:ext>
            </a:extLst>
          </p:cNvPr>
          <p:cNvSpPr txBox="1"/>
          <p:nvPr/>
        </p:nvSpPr>
        <p:spPr>
          <a:xfrm>
            <a:off x="3852638" y="4797152"/>
            <a:ext cx="1655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Positive </a:t>
            </a:r>
            <a:r>
              <a:rPr lang="en-US" sz="2400" dirty="0" err="1">
                <a:solidFill>
                  <a:srgbClr val="00B050"/>
                </a:solidFill>
              </a:rPr>
              <a:t>x</a:t>
            </a:r>
            <a:r>
              <a:rPr lang="en-US" sz="2400" baseline="-25000" dirty="0" err="1">
                <a:solidFill>
                  <a:srgbClr val="00B050"/>
                </a:solidFill>
              </a:rPr>
              <a:t>P</a:t>
            </a:r>
            <a:endParaRPr lang="en-US" sz="2400" dirty="0">
              <a:solidFill>
                <a:srgbClr val="00B05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0F47B31-6988-D9E6-18BE-E1847F4C20FF}"/>
              </a:ext>
            </a:extLst>
          </p:cNvPr>
          <p:cNvCxnSpPr>
            <a:cxnSpLocks/>
          </p:cNvCxnSpPr>
          <p:nvPr/>
        </p:nvCxnSpPr>
        <p:spPr>
          <a:xfrm flipV="1">
            <a:off x="1763688" y="3543399"/>
            <a:ext cx="4319762" cy="7304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025F3E3-D716-1750-FB77-3E65F4A0FE42}"/>
              </a:ext>
            </a:extLst>
          </p:cNvPr>
          <p:cNvCxnSpPr>
            <a:cxnSpLocks/>
          </p:cNvCxnSpPr>
          <p:nvPr/>
        </p:nvCxnSpPr>
        <p:spPr>
          <a:xfrm>
            <a:off x="1700038" y="4455058"/>
            <a:ext cx="1709610" cy="4944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478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5F08F-7CCA-9555-C5B5-0AB14CBF3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Predicting Visual Overlap of Images Through Interpretable Non-Metric Box Embeddings [Rau 2020]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FCC089-D2CE-0F62-5ECA-ACB6F2EA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3D3EF9-0FD5-2B56-8CF3-466257A35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9620A4-0785-4CB7-95BD-7FAA0BC44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24" y="2413256"/>
            <a:ext cx="7740352" cy="39680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D0149-DD5D-C77E-8B0F-A265A15A0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83357"/>
            <a:ext cx="8229600" cy="4525963"/>
          </a:xfrm>
        </p:spPr>
        <p:txBody>
          <a:bodyPr/>
          <a:lstStyle/>
          <a:p>
            <a:r>
              <a:rPr lang="en-US" u="sng" dirty="0"/>
              <a:t>Task</a:t>
            </a:r>
            <a:r>
              <a:rPr lang="en-US" dirty="0"/>
              <a:t>: Net to predict visual overlap of 2 images</a:t>
            </a:r>
          </a:p>
        </p:txBody>
      </p:sp>
    </p:spTree>
    <p:extLst>
      <p:ext uri="{BB962C8B-B14F-4D97-AF65-F5344CB8AC3E}">
        <p14:creationId xmlns:p14="http://schemas.microsoft.com/office/powerpoint/2010/main" val="3483310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09A0-CE7D-9FA2-FAC4-89073A4B3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Surface Overlap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E656C-AE9C-5E2E-B31D-1F82744A0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437112"/>
            <a:ext cx="8229600" cy="1689051"/>
          </a:xfrm>
        </p:spPr>
        <p:txBody>
          <a:bodyPr/>
          <a:lstStyle/>
          <a:p>
            <a:r>
              <a:rPr lang="en-US" dirty="0"/>
              <a:t>NSO assumes we have scene’s depth</a:t>
            </a:r>
          </a:p>
          <a:p>
            <a:r>
              <a:rPr lang="en-US" dirty="0"/>
              <a:t>Is not symmetric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67E6E-495E-A653-00B2-AE34128BA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4B57C-6BE3-8F3C-81D0-B953CBCE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73200F-A2E3-64C4-519A-50D44CD0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0" y="1709493"/>
            <a:ext cx="8686800" cy="265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240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09A0-CE7D-9FA2-FAC4-89073A4B3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Surface Overlap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E656C-AE9C-5E2E-B31D-1F82744A0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616374"/>
            <a:ext cx="8229600" cy="1269010"/>
          </a:xfrm>
        </p:spPr>
        <p:txBody>
          <a:bodyPr>
            <a:normAutofit/>
          </a:bodyPr>
          <a:lstStyle/>
          <a:p>
            <a:r>
              <a:rPr lang="en-US" dirty="0"/>
              <a:t>Averaging both NSO(</a:t>
            </a:r>
            <a:r>
              <a:rPr lang="en-US" dirty="0" err="1"/>
              <a:t>x,y</a:t>
            </a:r>
            <a:r>
              <a:rPr lang="en-US" dirty="0"/>
              <a:t>) and NSO(</a:t>
            </a:r>
            <a:r>
              <a:rPr lang="en-US" dirty="0" err="1"/>
              <a:t>y,x</a:t>
            </a:r>
            <a:r>
              <a:rPr lang="en-US" dirty="0"/>
              <a:t>) tells us </a:t>
            </a:r>
            <a:r>
              <a:rPr lang="en-US" i="1" dirty="0"/>
              <a:t>something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67E6E-495E-A653-00B2-AE34128BA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4B57C-6BE3-8F3C-81D0-B953CBCE4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13</a:t>
            </a:fld>
            <a:endParaRPr lang="en-C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906C3C-A8BA-4F42-4510-0A113BB2D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6" y="1268760"/>
            <a:ext cx="8892480" cy="415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340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2EAA9-238F-A7DB-AE80-03AEFBAA0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n-US" dirty="0"/>
              <a:t>NSO is interpretable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B1C3F-4381-75C0-FC24-57698FFC9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62E3F-A594-102C-19A9-1C7EF744C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2609E-9934-757F-EB3A-6288A5C9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28C6F9-3315-756D-85F6-220FAA42C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644" y="1237738"/>
            <a:ext cx="6408712" cy="525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38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29C0-F053-6001-1474-4D67901D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Normalized Box Embedding </a:t>
            </a:r>
            <a:r>
              <a:rPr lang="en-US" dirty="0">
                <a:latin typeface="Times New Roman" panose="02020603050405020304" pitchFamily="18" charset="0"/>
              </a:rPr>
              <a:t>≈</a:t>
            </a:r>
            <a:r>
              <a:rPr lang="en-US" dirty="0"/>
              <a:t> NSO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EA6CA-2400-ECAF-F96E-F93785585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DE2BE-6772-D10A-30D4-C305FE8E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992B66-52D5-1F79-B9EA-0E3F1B4D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6DB739-FFBF-0873-7A18-ED05FDFE2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16" y="1700808"/>
            <a:ext cx="8892480" cy="31272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364CD9E-2680-4FFD-092F-935A8FA1F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644" y="4557118"/>
            <a:ext cx="4647891" cy="11227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1A7F30-C9E5-3DD8-F18B-6660BB0A75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835" y="5660369"/>
            <a:ext cx="2977555" cy="113776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0ED3FF2-0574-E18D-2825-1035DC0EE8AF}"/>
              </a:ext>
            </a:extLst>
          </p:cNvPr>
          <p:cNvCxnSpPr/>
          <p:nvPr/>
        </p:nvCxnSpPr>
        <p:spPr>
          <a:xfrm flipH="1">
            <a:off x="4211960" y="4573984"/>
            <a:ext cx="4873575" cy="0"/>
          </a:xfrm>
          <a:prstGeom prst="line">
            <a:avLst/>
          </a:prstGeom>
          <a:ln w="50800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4DDCC4-4F4E-055E-7653-73C96E434695}"/>
              </a:ext>
            </a:extLst>
          </p:cNvPr>
          <p:cNvCxnSpPr>
            <a:cxnSpLocks/>
          </p:cNvCxnSpPr>
          <p:nvPr/>
        </p:nvCxnSpPr>
        <p:spPr>
          <a:xfrm>
            <a:off x="4207669" y="4600575"/>
            <a:ext cx="4291" cy="2212801"/>
          </a:xfrm>
          <a:prstGeom prst="line">
            <a:avLst/>
          </a:prstGeom>
          <a:ln w="50800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F7BE56-9648-871B-CAED-1644ABCC12D4}"/>
              </a:ext>
            </a:extLst>
          </p:cNvPr>
          <p:cNvCxnSpPr/>
          <p:nvPr/>
        </p:nvCxnSpPr>
        <p:spPr>
          <a:xfrm flipH="1">
            <a:off x="4234929" y="5661248"/>
            <a:ext cx="4873575" cy="0"/>
          </a:xfrm>
          <a:prstGeom prst="line">
            <a:avLst/>
          </a:prstGeom>
          <a:ln w="50800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DC380368-C056-88E8-1E83-3CDEC7D74660}"/>
              </a:ext>
            </a:extLst>
          </p:cNvPr>
          <p:cNvSpPr txBox="1">
            <a:spLocks/>
          </p:cNvSpPr>
          <p:nvPr/>
        </p:nvSpPr>
        <p:spPr>
          <a:xfrm>
            <a:off x="251520" y="5379762"/>
            <a:ext cx="3970785" cy="150562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5 </a:t>
            </a:r>
            <a:r>
              <a:rPr lang="en-US" dirty="0" err="1"/>
              <a:t>resid</a:t>
            </a:r>
            <a:r>
              <a:rPr lang="en-US" dirty="0"/>
              <a:t>. layers + average pooling + 2 fully connected</a:t>
            </a:r>
          </a:p>
          <a:p>
            <a:r>
              <a:rPr lang="en-US" dirty="0"/>
              <a:t>Boxes are 32D</a:t>
            </a:r>
          </a:p>
          <a:p>
            <a:r>
              <a:rPr lang="en-US" dirty="0"/>
              <a:t>Batch size 32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4F9F98-95C3-DB53-5D70-A96A49A3A861}"/>
              </a:ext>
            </a:extLst>
          </p:cNvPr>
          <p:cNvCxnSpPr>
            <a:cxnSpLocks/>
          </p:cNvCxnSpPr>
          <p:nvPr/>
        </p:nvCxnSpPr>
        <p:spPr>
          <a:xfrm flipH="1">
            <a:off x="-13543" y="5085184"/>
            <a:ext cx="4221212" cy="0"/>
          </a:xfrm>
          <a:prstGeom prst="line">
            <a:avLst/>
          </a:prstGeom>
          <a:ln w="50800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272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29C0-F053-6001-1474-4D67901D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Inferred</a:t>
            </a:r>
            <a:r>
              <a:rPr lang="en-US" dirty="0"/>
              <a:t> vs </a:t>
            </a:r>
            <a:r>
              <a:rPr lang="en-US" dirty="0">
                <a:solidFill>
                  <a:srgbClr val="00B050"/>
                </a:solidFill>
              </a:rPr>
              <a:t>(true)</a:t>
            </a:r>
            <a:r>
              <a:rPr lang="en-US" dirty="0"/>
              <a:t> NSO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EA6CA-2400-ECAF-F96E-F93785585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1DE2BE-6772-D10A-30D4-C305FE8E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6F44DB-4914-2AC4-F736-5379F33ED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04" y="1268760"/>
            <a:ext cx="8100392" cy="549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30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B5055-2358-46CD-E130-6E8F76711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B8D57-C981-63C6-6918-03B6F2FD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2905A-97CC-CED6-4CF4-39D34140A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17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836FEC-AF33-3E91-141E-863C017457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75" t="20601" b="8001"/>
          <a:stretch/>
        </p:blipFill>
        <p:spPr>
          <a:xfrm>
            <a:off x="197818" y="188640"/>
            <a:ext cx="7308304" cy="36724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E41E1C-CD43-F32E-D4A5-4D985EE045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3" t="22222" r="34166" b="8000"/>
          <a:stretch/>
        </p:blipFill>
        <p:spPr>
          <a:xfrm>
            <a:off x="4852392" y="2803351"/>
            <a:ext cx="4112096" cy="3588990"/>
          </a:xfrm>
          <a:prstGeom prst="rect">
            <a:avLst/>
          </a:prstGeom>
        </p:spPr>
      </p:pic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9EA12F69-E770-B27A-0ED0-7CDF1B9C0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733256"/>
            <a:ext cx="3970785" cy="624414"/>
          </a:xfrm>
        </p:spPr>
        <p:txBody>
          <a:bodyPr>
            <a:normAutofit fontScale="92500"/>
          </a:bodyPr>
          <a:lstStyle/>
          <a:p>
            <a:r>
              <a:rPr lang="en-US" dirty="0"/>
              <a:t>Paper + code are </a:t>
            </a:r>
            <a:r>
              <a:rPr lang="en-US" dirty="0">
                <a:hlinkClick r:id="rId4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41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667A-62F1-9863-40BA-58FB1A68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C58C-25D5-046E-CB13-CED8A8400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960" y="1711349"/>
            <a:ext cx="9052560" cy="45259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/>
              <a:t>Regularization</a:t>
            </a:r>
          </a:p>
          <a:p>
            <a:pPr marL="457200" lvl="1" indent="0">
              <a:buNone/>
            </a:pPr>
            <a:r>
              <a:rPr lang="en-US" dirty="0"/>
              <a:t>- Example: Ladder Networks [Rasmus 2015]</a:t>
            </a:r>
          </a:p>
          <a:p>
            <a:pPr marL="514350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Learned embeddings</a:t>
            </a:r>
          </a:p>
          <a:p>
            <a:pPr marL="457200" lvl="1" indent="0">
              <a:buNone/>
            </a:pPr>
            <a:r>
              <a:rPr lang="en-US" dirty="0"/>
              <a:t>- Example: Box Embeddings [Rau 2020]</a:t>
            </a:r>
          </a:p>
          <a:p>
            <a:pPr marL="971550" lvl="1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>
                <a:solidFill>
                  <a:srgbClr val="FF0000"/>
                </a:solidFill>
              </a:rPr>
              <a:t>3D scan completion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- Example: Heightfields [Watson 2023]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56881-7E5D-5E2C-54CC-939793CC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C8AF-3660-B31D-117A-A9941068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46764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3DF2B-F777-CB0A-4DB3-F0B37DB6F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1073-wacv">
            <a:hlinkClick r:id="" action="ppaction://media"/>
            <a:extLst>
              <a:ext uri="{FF2B5EF4-FFF2-40B4-BE49-F238E27FC236}">
                <a16:creationId xmlns:a16="http://schemas.microsoft.com/office/drawing/2014/main" id="{3AFC09B6-4272-CE0D-4ED8-E30F4B97439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st="44557" end="17925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260648"/>
            <a:ext cx="8712968" cy="490147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AEA3FC-B1F0-47D1-5C6B-2D3AC059F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6AB4F0-3507-8BF4-6231-C9ADB80A540B}"/>
              </a:ext>
            </a:extLst>
          </p:cNvPr>
          <p:cNvSpPr txBox="1"/>
          <p:nvPr/>
        </p:nvSpPr>
        <p:spPr>
          <a:xfrm>
            <a:off x="1907704" y="6237312"/>
            <a:ext cx="547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5"/>
              </a:rPr>
              <a:t>Heightfields project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28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667A-62F1-9863-40BA-58FB1A68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C58C-25D5-046E-CB13-CED8A8400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960" y="1711349"/>
            <a:ext cx="9052560" cy="45259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>
                <a:solidFill>
                  <a:srgbClr val="FF0000"/>
                </a:solidFill>
              </a:rPr>
              <a:t>Regularization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- Example: Ladder Networks [Rasmus 2015]</a:t>
            </a:r>
          </a:p>
          <a:p>
            <a:pPr marL="514350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Learned embeddings</a:t>
            </a:r>
          </a:p>
          <a:p>
            <a:pPr marL="457200" lvl="1" indent="0">
              <a:buNone/>
            </a:pPr>
            <a:r>
              <a:rPr lang="en-US" dirty="0"/>
              <a:t>- Example: Box Embeddings [Rau 2020]</a:t>
            </a:r>
          </a:p>
          <a:p>
            <a:pPr marL="971550" lvl="1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3D scan completion</a:t>
            </a:r>
          </a:p>
          <a:p>
            <a:pPr marL="457200" lvl="1" indent="0">
              <a:buNone/>
            </a:pPr>
            <a:r>
              <a:rPr lang="en-US" dirty="0"/>
              <a:t>- Example: Heightfields [Watson 2023]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56881-7E5D-5E2C-54CC-939793CC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C8AF-3660-B31D-117A-A9941068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2914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4E85-7002-A675-CBBF-DCDE2639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6F24C-D817-02C6-1EC4-2C06F1986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" y="1600200"/>
            <a:ext cx="9052560" cy="4525963"/>
          </a:xfrm>
        </p:spPr>
        <p:txBody>
          <a:bodyPr/>
          <a:lstStyle/>
          <a:p>
            <a:r>
              <a:rPr lang="en-US" u="sng" dirty="0"/>
              <a:t>Task</a:t>
            </a:r>
            <a:r>
              <a:rPr lang="en-US" dirty="0"/>
              <a:t>: Predict depth for every pixel of 1x RGB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4CBD14-D02A-A464-663E-E02B51AD1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EC1B5-8ED7-A55F-CD52-3F7E8F6B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20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3FC456-9EB5-9970-785A-B06340439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546594"/>
            <a:ext cx="4164800" cy="3110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BB5579-8C1C-66A8-3AF5-FEEFA68CB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550502"/>
            <a:ext cx="3888432" cy="31107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D06396-EE89-3109-AE23-8A081339F763}"/>
              </a:ext>
            </a:extLst>
          </p:cNvPr>
          <p:cNvSpPr txBox="1"/>
          <p:nvPr/>
        </p:nvSpPr>
        <p:spPr>
          <a:xfrm>
            <a:off x="683568" y="6095037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4"/>
              </a:rPr>
              <a:t>Eigen’2014</a:t>
            </a:r>
            <a:r>
              <a:rPr lang="en-US" dirty="0"/>
              <a:t> </a:t>
            </a:r>
          </a:p>
          <a:p>
            <a:r>
              <a:rPr lang="en-US" dirty="0"/>
              <a:t>and </a:t>
            </a:r>
            <a:r>
              <a:rPr lang="en-US" dirty="0">
                <a:hlinkClick r:id="rId5"/>
              </a:rPr>
              <a:t>Godard’2017’s </a:t>
            </a:r>
            <a:r>
              <a:rPr lang="en-US" dirty="0" err="1">
                <a:hlinkClick r:id="rId5"/>
              </a:rPr>
              <a:t>Monodepth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7369D2-1A57-8A7D-6CA2-338B36FB254D}"/>
              </a:ext>
            </a:extLst>
          </p:cNvPr>
          <p:cNvSpPr txBox="1">
            <a:spLocks/>
          </p:cNvSpPr>
          <p:nvPr/>
        </p:nvSpPr>
        <p:spPr>
          <a:xfrm>
            <a:off x="1004139" y="5526773"/>
            <a:ext cx="2465547" cy="638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Input x: RGB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ACBE5A1F-075A-7827-806E-A5473F8EA653}"/>
              </a:ext>
            </a:extLst>
          </p:cNvPr>
          <p:cNvSpPr txBox="1">
            <a:spLocks/>
          </p:cNvSpPr>
          <p:nvPr/>
        </p:nvSpPr>
        <p:spPr>
          <a:xfrm>
            <a:off x="5146481" y="5517232"/>
            <a:ext cx="2983312" cy="638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Output y: depth</a:t>
            </a:r>
          </a:p>
        </p:txBody>
      </p:sp>
    </p:spTree>
    <p:extLst>
      <p:ext uri="{BB962C8B-B14F-4D97-AF65-F5344CB8AC3E}">
        <p14:creationId xmlns:p14="http://schemas.microsoft.com/office/powerpoint/2010/main" val="2603082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4E85-7002-A675-CBBF-DCDE2639F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6F24C-D817-02C6-1EC4-2C06F1986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" y="1600200"/>
            <a:ext cx="9052560" cy="4525963"/>
          </a:xfrm>
        </p:spPr>
        <p:txBody>
          <a:bodyPr/>
          <a:lstStyle/>
          <a:p>
            <a:r>
              <a:rPr lang="en-US" u="sng" dirty="0"/>
              <a:t>Task</a:t>
            </a:r>
            <a:r>
              <a:rPr lang="en-US" dirty="0"/>
              <a:t>: Predict depth for every pixel of 1x RGB image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4CBD14-D02A-A464-663E-E02B51AD1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EC1B5-8ED7-A55F-CD52-3F7E8F6B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21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3FC456-9EB5-9970-785A-B06340439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546594"/>
            <a:ext cx="4164800" cy="3110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BB5579-8C1C-66A8-3AF5-FEEFA68CB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550502"/>
            <a:ext cx="3888432" cy="31107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A80521-F5F4-BE38-7156-3C00D01F0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473" y="1268178"/>
            <a:ext cx="7744435" cy="45898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F0C7A7-6797-266F-051B-2504832A7954}"/>
              </a:ext>
            </a:extLst>
          </p:cNvPr>
          <p:cNvSpPr txBox="1"/>
          <p:nvPr/>
        </p:nvSpPr>
        <p:spPr>
          <a:xfrm>
            <a:off x="683568" y="6095037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5"/>
              </a:rPr>
              <a:t>Eigen’2014</a:t>
            </a:r>
            <a:r>
              <a:rPr lang="en-US" dirty="0"/>
              <a:t> </a:t>
            </a:r>
          </a:p>
          <a:p>
            <a:r>
              <a:rPr lang="en-US" dirty="0"/>
              <a:t>and </a:t>
            </a:r>
            <a:r>
              <a:rPr lang="en-US" dirty="0">
                <a:hlinkClick r:id="rId6"/>
              </a:rPr>
              <a:t>Godard’2017’s </a:t>
            </a:r>
            <a:r>
              <a:rPr lang="en-US" dirty="0" err="1">
                <a:hlinkClick r:id="rId6"/>
              </a:rPr>
              <a:t>Monodepth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632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225D3-B368-BAE4-AC34-71B9E56C4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99392"/>
            <a:ext cx="8229600" cy="1143000"/>
          </a:xfrm>
        </p:spPr>
        <p:txBody>
          <a:bodyPr/>
          <a:lstStyle/>
          <a:p>
            <a:r>
              <a:rPr lang="en-US" dirty="0"/>
              <a:t>Depth 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EB528-2FBD-4C65-7098-4742641AC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6512" y="894730"/>
            <a:ext cx="9957816" cy="4525963"/>
          </a:xfrm>
        </p:spPr>
        <p:txBody>
          <a:bodyPr/>
          <a:lstStyle/>
          <a:p>
            <a:r>
              <a:rPr lang="en-US" u="sng" dirty="0"/>
              <a:t>Task</a:t>
            </a:r>
            <a:r>
              <a:rPr lang="en-US" dirty="0"/>
              <a:t>: Given multiple depth-maps with camera poses, fuse into 3D voxels using Truncated Signed Distance Function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3E27E7-37C9-B51E-8FB7-10FAC6F1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CE2DA1-6421-C4BA-FAB5-C7F9AE095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22</a:t>
            </a:fld>
            <a:endParaRPr lang="en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3F967EB-813E-D951-A9D4-2B5F19DE44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91"/>
          <a:stretch/>
        </p:blipFill>
        <p:spPr bwMode="auto">
          <a:xfrm>
            <a:off x="2339752" y="2132856"/>
            <a:ext cx="4735513" cy="458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417E77-EB5E-2A5C-ACF1-E31D863880E5}"/>
              </a:ext>
            </a:extLst>
          </p:cNvPr>
          <p:cNvSpPr txBox="1"/>
          <p:nvPr/>
        </p:nvSpPr>
        <p:spPr>
          <a:xfrm>
            <a:off x="7054095" y="5412414"/>
            <a:ext cx="1910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Figure from </a:t>
            </a:r>
            <a:r>
              <a:rPr lang="en-US" sz="1200" dirty="0" err="1"/>
              <a:t>CuFusion</a:t>
            </a:r>
            <a:r>
              <a:rPr lang="en-US" sz="1200" dirty="0"/>
              <a:t>: Accurate Real-Time Camera Tracking and Volumetric Scene Reconstruction with a Cuboid, </a:t>
            </a:r>
            <a:r>
              <a:rPr lang="en-US" sz="1200" dirty="0">
                <a:hlinkClick r:id="rId3"/>
              </a:rPr>
              <a:t>Zhang + Hu, Sensors 2017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556403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Heightfields for Efficient Scene Reconstruction for AR </a:t>
            </a:r>
            <a:r>
              <a:rPr lang="en-US" sz="2200" dirty="0"/>
              <a:t>[Watson 2023]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0"/>
            <a:ext cx="8476496" cy="4525963"/>
          </a:xfrm>
        </p:spPr>
        <p:txBody>
          <a:bodyPr/>
          <a:lstStyle/>
          <a:p>
            <a:r>
              <a:rPr lang="en-US" u="sng" dirty="0"/>
              <a:t>Task</a:t>
            </a:r>
            <a:r>
              <a:rPr lang="en-US" dirty="0"/>
              <a:t>: In real-time, reconstruct the 3D scene geometry from sequence of posed RGB images.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23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3264D6-3C13-FB6B-D72A-503162072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767237"/>
            <a:ext cx="4503887" cy="39185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68EFD1-CE61-D57E-FAD5-395B2E21E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262" y="3140968"/>
            <a:ext cx="4383242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2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1"/>
            <a:ext cx="8476496" cy="79770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24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8438DB-6AE3-8A71-E746-81350205E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36" y="1268760"/>
            <a:ext cx="6876256" cy="15507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88411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1"/>
            <a:ext cx="8476496" cy="79770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25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8438DB-6AE3-8A71-E746-81350205E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36" y="1268760"/>
            <a:ext cx="6876256" cy="15507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3BB1D9-03A6-8BEE-2C9F-7F02A9795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39" y="3059181"/>
            <a:ext cx="8843457" cy="37541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3C62119-FE60-BDD3-5192-268CF3CDA2E2}"/>
              </a:ext>
            </a:extLst>
          </p:cNvPr>
          <p:cNvSpPr/>
          <p:nvPr/>
        </p:nvSpPr>
        <p:spPr>
          <a:xfrm>
            <a:off x="1043608" y="1124744"/>
            <a:ext cx="4032448" cy="1800200"/>
          </a:xfrm>
          <a:prstGeom prst="round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4DE659-A072-BBF1-8739-C3CA8B9789A4}"/>
              </a:ext>
            </a:extLst>
          </p:cNvPr>
          <p:cNvSpPr txBox="1"/>
          <p:nvPr/>
        </p:nvSpPr>
        <p:spPr>
          <a:xfrm>
            <a:off x="7556732" y="6165304"/>
            <a:ext cx="871297" cy="31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 x H x 32</a:t>
            </a:r>
          </a:p>
        </p:txBody>
      </p:sp>
    </p:spTree>
    <p:extLst>
      <p:ext uri="{BB962C8B-B14F-4D97-AF65-F5344CB8AC3E}">
        <p14:creationId xmlns:p14="http://schemas.microsoft.com/office/powerpoint/2010/main" val="3704260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1"/>
            <a:ext cx="8476496" cy="79770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26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8438DB-6AE3-8A71-E746-81350205E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136" y="1268760"/>
            <a:ext cx="6876256" cy="15507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3C62119-FE60-BDD3-5192-268CF3CDA2E2}"/>
              </a:ext>
            </a:extLst>
          </p:cNvPr>
          <p:cNvSpPr/>
          <p:nvPr/>
        </p:nvSpPr>
        <p:spPr>
          <a:xfrm>
            <a:off x="4211960" y="1124744"/>
            <a:ext cx="4032448" cy="1800200"/>
          </a:xfrm>
          <a:prstGeom prst="round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6F47CB-11DE-9634-B849-7EF045A09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32" y="3218130"/>
            <a:ext cx="8748464" cy="3451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2914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Heightfields’ top-down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1"/>
            <a:ext cx="8476496" cy="79770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27</a:t>
            </a:fld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3ED172-A31B-9AA8-55FA-FF3281847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929" y="1484784"/>
            <a:ext cx="7308574" cy="448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340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FDC-8A40-D28A-E8EC-A6E7D9D82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68" y="1600201"/>
            <a:ext cx="8476496" cy="79770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20CA-7340-2553-91F8-480E3783A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28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5DC05C-4B47-3FB1-AE1B-17DE2A77D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760" y="1612411"/>
            <a:ext cx="5364480" cy="433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32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FC61-F851-1562-E56C-06379D4B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Heightfields Results</a:t>
            </a:r>
          </a:p>
        </p:txBody>
      </p:sp>
      <p:pic>
        <p:nvPicPr>
          <p:cNvPr id="6" name="1073-wacv">
            <a:hlinkClick r:id="" action="ppaction://media"/>
            <a:extLst>
              <a:ext uri="{FF2B5EF4-FFF2-40B4-BE49-F238E27FC236}">
                <a16:creationId xmlns:a16="http://schemas.microsoft.com/office/drawing/2014/main" id="{CEA1DBB1-7BF0-BB50-797D-51E205C9356F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st="143922" end="474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1230657"/>
            <a:ext cx="7488832" cy="4214567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25ECA-FF35-1CD8-A071-8AA64658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29</a:t>
            </a:fld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43C4C8-DDA5-4501-CA6C-EE07F9AA550F}"/>
              </a:ext>
            </a:extLst>
          </p:cNvPr>
          <p:cNvSpPr txBox="1"/>
          <p:nvPr/>
        </p:nvSpPr>
        <p:spPr>
          <a:xfrm>
            <a:off x="1907704" y="6237312"/>
            <a:ext cx="547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5"/>
              </a:rPr>
              <a:t>Heightfields project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30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0A038-5C70-464A-76C7-E287F806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/>
          <a:lstStyle/>
          <a:p>
            <a:r>
              <a:rPr lang="en-US" dirty="0"/>
              <a:t>Overview of Regularization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3A435-68A6-44C9-4CFC-4564B8927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3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096736-5B8F-CE30-1DCC-B6E4DE7AEFE7}"/>
              </a:ext>
            </a:extLst>
          </p:cNvPr>
          <p:cNvSpPr txBox="1"/>
          <p:nvPr/>
        </p:nvSpPr>
        <p:spPr>
          <a:xfrm>
            <a:off x="4697102" y="6653458"/>
            <a:ext cx="45792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000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49CD54D-7996-3E5C-1F97-EB37B7ADB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BB9986-B2EA-D2D1-10A0-81FAABE65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052736"/>
            <a:ext cx="9073008" cy="553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864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667A-62F1-9863-40BA-58FB1A68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C58C-25D5-046E-CB13-CED8A8400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960" y="1711349"/>
            <a:ext cx="9052560" cy="45259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/>
              <a:t>Regularization</a:t>
            </a:r>
          </a:p>
          <a:p>
            <a:pPr marL="457200" lvl="1" indent="0">
              <a:buNone/>
            </a:pPr>
            <a:r>
              <a:rPr lang="en-US" dirty="0"/>
              <a:t>- Example: Ladder Networks [Rasmus 2015]</a:t>
            </a:r>
          </a:p>
          <a:p>
            <a:pPr marL="514350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Learned embeddings</a:t>
            </a:r>
          </a:p>
          <a:p>
            <a:pPr marL="457200" lvl="1" indent="0">
              <a:buNone/>
            </a:pPr>
            <a:r>
              <a:rPr lang="en-US" dirty="0"/>
              <a:t>- Example: Box Embeddings [Rau 2020]</a:t>
            </a:r>
          </a:p>
          <a:p>
            <a:pPr marL="971550" lvl="1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3D scan completion</a:t>
            </a:r>
          </a:p>
          <a:p>
            <a:pPr marL="457200" lvl="1" indent="0">
              <a:buNone/>
            </a:pPr>
            <a:r>
              <a:rPr lang="en-US" dirty="0"/>
              <a:t>- Example: Heightfields [Watson 2023]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56881-7E5D-5E2C-54CC-939793CC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C8AF-3660-B31D-117A-A9941068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02150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55C86-663F-CE1C-AF94-28E10D2EE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94E0-19C6-7846-9A6A-05AC3AC5E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74777"/>
            <a:ext cx="8229600" cy="4978559"/>
          </a:xfrm>
        </p:spPr>
        <p:txBody>
          <a:bodyPr>
            <a:normAutofit/>
          </a:bodyPr>
          <a:lstStyle/>
          <a:p>
            <a:r>
              <a:rPr lang="en-US" dirty="0"/>
              <a:t>NN’s have </a:t>
            </a:r>
            <a:r>
              <a:rPr lang="en-US" b="1" dirty="0"/>
              <a:t>many</a:t>
            </a:r>
            <a:r>
              <a:rPr lang="en-US" dirty="0"/>
              <a:t> params and local minima, so regularization(s) are essential</a:t>
            </a:r>
          </a:p>
          <a:p>
            <a:r>
              <a:rPr lang="en-US" dirty="0"/>
              <a:t>Upstream, choose data-source carefully</a:t>
            </a:r>
          </a:p>
          <a:p>
            <a:r>
              <a:rPr lang="en-US" dirty="0"/>
              <a:t>Carefully consider what posterior probability or loss function you’re optimizing</a:t>
            </a:r>
          </a:p>
          <a:p>
            <a:r>
              <a:rPr lang="en-US" dirty="0"/>
              <a:t>Experience will teach you good ways of debugging + iterating</a:t>
            </a:r>
          </a:p>
          <a:p>
            <a:r>
              <a:rPr lang="en-US" b="1" dirty="0"/>
              <a:t>Start with the simplest model that may work for your task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7352-1E14-F842-78B4-B5DD2B19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526CF-4CCC-EDDD-056F-AC4CECF2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48539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55C86-663F-CE1C-AF94-28E10D2E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64904"/>
            <a:ext cx="8229600" cy="1143000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7352-1E14-F842-78B4-B5DD2B194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526CF-4CCC-EDDD-056F-AC4CECF28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1835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/>
          <p:cNvSpPr/>
          <p:nvPr/>
        </p:nvSpPr>
        <p:spPr>
          <a:xfrm>
            <a:off x="755576" y="2492896"/>
            <a:ext cx="3816424" cy="115212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Fine-tuning a pre-trained network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0032" y="2532037"/>
            <a:ext cx="4211960" cy="3705275"/>
          </a:xfrm>
        </p:spPr>
        <p:txBody>
          <a:bodyPr/>
          <a:lstStyle/>
          <a:p>
            <a:r>
              <a:rPr lang="en-US" dirty="0"/>
              <a:t>Change one or more layers with a new training dataset!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4</a:t>
            </a:fld>
            <a:endParaRPr lang="en-CA"/>
          </a:p>
        </p:txBody>
      </p:sp>
      <p:sp>
        <p:nvSpPr>
          <p:cNvPr id="7" name="Content Placeholder 9"/>
          <p:cNvSpPr txBox="1">
            <a:spLocks/>
          </p:cNvSpPr>
          <p:nvPr/>
        </p:nvSpPr>
        <p:spPr>
          <a:xfrm>
            <a:off x="1454390" y="5833863"/>
            <a:ext cx="504056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CA" sz="3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</a:t>
            </a:r>
            <a:r>
              <a:rPr kumimoji="0" lang="en-CA" sz="3200" i="0" u="none" strike="noStrike" kern="1200" cap="none" spc="0" normalizeH="0" baseline="-250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1526398" y="5733256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1115616" y="5013176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2678526" y="5761855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/>
          <p:cNvSpPr/>
          <p:nvPr/>
        </p:nvSpPr>
        <p:spPr>
          <a:xfrm>
            <a:off x="1979712" y="5013176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/>
          <p:cNvSpPr/>
          <p:nvPr/>
        </p:nvSpPr>
        <p:spPr>
          <a:xfrm>
            <a:off x="3491880" y="5770065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/>
          <p:cNvSpPr/>
          <p:nvPr/>
        </p:nvSpPr>
        <p:spPr>
          <a:xfrm>
            <a:off x="2987824" y="5013176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>
            <a:off x="3779912" y="5013176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ontent Placeholder 9"/>
          <p:cNvSpPr txBox="1">
            <a:spLocks/>
          </p:cNvSpPr>
          <p:nvPr/>
        </p:nvSpPr>
        <p:spPr>
          <a:xfrm>
            <a:off x="2606518" y="5833863"/>
            <a:ext cx="504056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CA" sz="32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</a:t>
            </a:r>
            <a:r>
              <a:rPr kumimoji="0" lang="en-CA" sz="3200" i="0" u="none" strike="noStrike" kern="1200" cap="none" spc="0" normalizeH="0" baseline="-2500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Content Placeholder 9"/>
          <p:cNvSpPr txBox="1">
            <a:spLocks/>
          </p:cNvSpPr>
          <p:nvPr/>
        </p:nvSpPr>
        <p:spPr>
          <a:xfrm>
            <a:off x="3470614" y="5833863"/>
            <a:ext cx="504056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CA" sz="32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x</a:t>
            </a:r>
            <a:r>
              <a:rPr kumimoji="0" lang="en-CA" sz="3200" i="0" u="none" strike="noStrike" kern="1200" cap="none" spc="0" normalizeH="0" baseline="-2500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115616" y="4437112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/>
          <p:cNvSpPr/>
          <p:nvPr/>
        </p:nvSpPr>
        <p:spPr>
          <a:xfrm>
            <a:off x="1979712" y="4437112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/>
          <p:cNvSpPr/>
          <p:nvPr/>
        </p:nvSpPr>
        <p:spPr>
          <a:xfrm>
            <a:off x="2987824" y="4437112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3779912" y="4437112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/>
          <p:cNvSpPr/>
          <p:nvPr/>
        </p:nvSpPr>
        <p:spPr>
          <a:xfrm>
            <a:off x="1979712" y="3861048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/>
          <p:cNvSpPr/>
          <p:nvPr/>
        </p:nvSpPr>
        <p:spPr>
          <a:xfrm>
            <a:off x="2987824" y="3861048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>
            <a:off x="1115616" y="3284984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1979712" y="3284984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/>
          <p:cNvSpPr/>
          <p:nvPr/>
        </p:nvSpPr>
        <p:spPr>
          <a:xfrm>
            <a:off x="2987824" y="3284984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3779912" y="3284984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/>
          <p:cNvSpPr/>
          <p:nvPr/>
        </p:nvSpPr>
        <p:spPr>
          <a:xfrm>
            <a:off x="1115616" y="2708920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/>
          <p:cNvSpPr/>
          <p:nvPr/>
        </p:nvSpPr>
        <p:spPr>
          <a:xfrm>
            <a:off x="1979712" y="2708920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/>
          <p:cNvSpPr/>
          <p:nvPr/>
        </p:nvSpPr>
        <p:spPr>
          <a:xfrm>
            <a:off x="2987824" y="2708920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/>
          <p:cNvSpPr/>
          <p:nvPr/>
        </p:nvSpPr>
        <p:spPr>
          <a:xfrm>
            <a:off x="3779912" y="2708920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Content Placeholder 9"/>
          <p:cNvSpPr txBox="1">
            <a:spLocks/>
          </p:cNvSpPr>
          <p:nvPr/>
        </p:nvSpPr>
        <p:spPr>
          <a:xfrm>
            <a:off x="1259632" y="1484784"/>
            <a:ext cx="792088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CA" sz="3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y</a:t>
            </a:r>
            <a:r>
              <a:rPr kumimoji="0" lang="en-CA" sz="3200" i="0" u="none" strike="noStrike" kern="1200" cap="none" spc="0" normalizeH="0" baseline="-250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475656" y="2104257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/>
          <p:cNvSpPr/>
          <p:nvPr/>
        </p:nvSpPr>
        <p:spPr>
          <a:xfrm>
            <a:off x="2627784" y="2132856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/>
          <p:cNvSpPr/>
          <p:nvPr/>
        </p:nvSpPr>
        <p:spPr>
          <a:xfrm>
            <a:off x="3441138" y="2141066"/>
            <a:ext cx="216024" cy="2160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Content Placeholder 9"/>
          <p:cNvSpPr txBox="1">
            <a:spLocks/>
          </p:cNvSpPr>
          <p:nvPr/>
        </p:nvSpPr>
        <p:spPr>
          <a:xfrm>
            <a:off x="2411760" y="1484784"/>
            <a:ext cx="864096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CA" sz="3200" dirty="0"/>
              <a:t>y</a:t>
            </a:r>
            <a:r>
              <a:rPr kumimoji="0" lang="en-CA" sz="3200" i="0" u="none" strike="noStrike" kern="1200" cap="none" spc="0" normalizeH="0" baseline="-250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6" name="Content Placeholder 9"/>
          <p:cNvSpPr txBox="1">
            <a:spLocks/>
          </p:cNvSpPr>
          <p:nvPr/>
        </p:nvSpPr>
        <p:spPr>
          <a:xfrm>
            <a:off x="3347864" y="1484784"/>
            <a:ext cx="1080120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CA" sz="3200" dirty="0"/>
              <a:t>y</a:t>
            </a:r>
            <a:r>
              <a:rPr kumimoji="0" lang="en-CA" sz="3200" i="0" u="none" strike="noStrike" kern="1200" cap="none" spc="0" normalizeH="0" baseline="-250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</a:t>
            </a:r>
            <a:endParaRPr kumimoji="0" lang="en-GB" sz="3200" i="0" u="none" strike="noStrike" kern="1200" cap="none" spc="0" normalizeH="0" baseline="-250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1115616" y="3861048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/>
          <p:cNvSpPr/>
          <p:nvPr/>
        </p:nvSpPr>
        <p:spPr>
          <a:xfrm>
            <a:off x="3779912" y="3861048"/>
            <a:ext cx="216024" cy="21602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Supervised Learning</a:t>
            </a:r>
            <a:br>
              <a:rPr lang="en-US" dirty="0"/>
            </a:br>
            <a:r>
              <a:rPr lang="en-US" sz="2400" dirty="0"/>
              <a:t>(Classification Example)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2821769" y="2000240"/>
            <a:ext cx="3500462" cy="3143272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3143240" y="2643182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369793" y="2941173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000496" y="4369933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655677" y="3643314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7686" y="5072074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Palatino Linotype" pitchFamily="18" charset="0"/>
                <a:cs typeface="Times New Roman" pitchFamily="18" charset="0"/>
              </a:rPr>
              <a:t>x</a:t>
            </a:r>
            <a:r>
              <a:rPr lang="en-US" sz="3200" i="1" baseline="-25000" dirty="0">
                <a:latin typeface="Palatino Linotype" pitchFamily="18" charset="0"/>
                <a:cs typeface="Times New Roman" pitchFamily="18" charset="0"/>
              </a:rPr>
              <a:t>1</a:t>
            </a:r>
            <a:endParaRPr lang="en-GB" sz="3200" i="1" baseline="-25000" dirty="0">
              <a:latin typeface="Palatino Linotype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14546" y="3272853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Palatino Linotype" pitchFamily="18" charset="0"/>
                <a:cs typeface="Times New Roman" pitchFamily="18" charset="0"/>
              </a:rPr>
              <a:t>x</a:t>
            </a:r>
            <a:r>
              <a:rPr lang="en-US" sz="3200" i="1" baseline="-25000" dirty="0">
                <a:latin typeface="Palatino Linotype" pitchFamily="18" charset="0"/>
                <a:cs typeface="Times New Roman" pitchFamily="18" charset="0"/>
              </a:rPr>
              <a:t>2</a:t>
            </a:r>
            <a:endParaRPr lang="en-GB" sz="3200" i="1" baseline="-25000" dirty="0">
              <a:latin typeface="Palatino Linotype" pitchFamily="18" charset="0"/>
              <a:cs typeface="Times New Roman" pitchFamily="18" charset="0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3929058" y="228599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rot="10800000" flipV="1">
            <a:off x="4214810" y="1357298"/>
            <a:ext cx="1928826" cy="9286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72198" y="1142984"/>
            <a:ext cx="2638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ebuchet MS" pitchFamily="34" charset="0"/>
              </a:rPr>
              <a:t>Test datum; what class?</a:t>
            </a:r>
            <a:endParaRPr lang="en-GB" dirty="0">
              <a:latin typeface="Trebuchet MS" pitchFamily="34" charset="0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6786291" y="2348335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00892" y="2177360"/>
            <a:ext cx="2188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rebuchet MS" pitchFamily="34" charset="0"/>
              </a:rPr>
              <a:t>Class A</a:t>
            </a:r>
          </a:p>
          <a:p>
            <a:r>
              <a:rPr lang="en-US" sz="2400" dirty="0">
                <a:latin typeface="Trebuchet MS" pitchFamily="34" charset="0"/>
              </a:rPr>
              <a:t>Class B</a:t>
            </a:r>
          </a:p>
          <a:p>
            <a:r>
              <a:rPr lang="en-US" sz="2400" dirty="0">
                <a:latin typeface="Trebuchet MS" pitchFamily="34" charset="0"/>
              </a:rPr>
              <a:t>Class unknown</a:t>
            </a:r>
          </a:p>
          <a:p>
            <a:endParaRPr lang="en-GB" sz="2400" dirty="0">
              <a:latin typeface="Trebuchet MS" pitchFamily="34" charset="0"/>
            </a:endParaRPr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6786291" y="2696717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6798817" y="3050476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94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mph" presetSubtype="2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mph" presetSubtype="2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21769" y="2000240"/>
            <a:ext cx="3500462" cy="3143272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Semi-Supervised Learning</a:t>
            </a:r>
            <a:br>
              <a:rPr lang="en-US" dirty="0"/>
            </a:br>
            <a:r>
              <a:rPr lang="en-US" sz="2400" dirty="0"/>
              <a:t>(Classification Example)</a:t>
            </a:r>
            <a:endParaRPr lang="en-GB" dirty="0"/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3214678" y="3071810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3143240" y="2643182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369793" y="2941173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000496" y="4369933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655677" y="3643314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57686" y="5072074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Palatino Linotype" pitchFamily="18" charset="0"/>
                <a:cs typeface="Times New Roman" pitchFamily="18" charset="0"/>
              </a:rPr>
              <a:t>x</a:t>
            </a:r>
            <a:r>
              <a:rPr lang="en-US" sz="3200" i="1" baseline="-25000" dirty="0">
                <a:latin typeface="Palatino Linotype" pitchFamily="18" charset="0"/>
                <a:cs typeface="Times New Roman" pitchFamily="18" charset="0"/>
              </a:rPr>
              <a:t>1</a:t>
            </a:r>
            <a:endParaRPr lang="en-GB" sz="3200" i="1" baseline="-25000" dirty="0">
              <a:latin typeface="Palatino Linotype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14546" y="3272853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>
                <a:latin typeface="Palatino Linotype" pitchFamily="18" charset="0"/>
                <a:cs typeface="Times New Roman" pitchFamily="18" charset="0"/>
              </a:rPr>
              <a:t>x</a:t>
            </a:r>
            <a:r>
              <a:rPr lang="en-US" sz="3200" i="1" baseline="-25000" dirty="0">
                <a:latin typeface="Palatino Linotype" pitchFamily="18" charset="0"/>
                <a:cs typeface="Times New Roman" pitchFamily="18" charset="0"/>
              </a:rPr>
              <a:t>2</a:t>
            </a:r>
            <a:endParaRPr lang="en-GB" sz="3200" i="1" baseline="-25000" dirty="0">
              <a:latin typeface="Palatino Linotype" pitchFamily="18" charset="0"/>
              <a:cs typeface="Times New Roman" pitchFamily="18" charset="0"/>
            </a:endParaRPr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3929058" y="228599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rot="10800000" flipV="1">
            <a:off x="4214810" y="1357298"/>
            <a:ext cx="1928826" cy="9286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72198" y="1142984"/>
            <a:ext cx="2638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rebuchet MS" pitchFamily="34" charset="0"/>
              </a:rPr>
              <a:t>Test datum; what class?</a:t>
            </a:r>
            <a:endParaRPr lang="en-GB" dirty="0">
              <a:latin typeface="Trebuchet MS" pitchFamily="34" charset="0"/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6786291" y="2348335"/>
            <a:ext cx="202075" cy="202075"/>
          </a:xfrm>
          <a:prstGeom prst="ellipse">
            <a:avLst/>
          </a:prstGeom>
          <a:solidFill>
            <a:srgbClr val="0218BE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00892" y="2177360"/>
            <a:ext cx="21884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rebuchet MS" pitchFamily="34" charset="0"/>
              </a:rPr>
              <a:t>Class A</a:t>
            </a:r>
          </a:p>
          <a:p>
            <a:r>
              <a:rPr lang="en-US" sz="2400" dirty="0">
                <a:latin typeface="Trebuchet MS" pitchFamily="34" charset="0"/>
              </a:rPr>
              <a:t>Class B</a:t>
            </a:r>
          </a:p>
          <a:p>
            <a:r>
              <a:rPr lang="en-US" sz="2400" dirty="0">
                <a:latin typeface="Trebuchet MS" pitchFamily="34" charset="0"/>
              </a:rPr>
              <a:t>Class unknown</a:t>
            </a:r>
          </a:p>
          <a:p>
            <a:endParaRPr lang="en-GB" sz="2400" dirty="0">
              <a:latin typeface="Trebuchet MS" pitchFamily="34" charset="0"/>
            </a:endParaRPr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6786291" y="2696717"/>
            <a:ext cx="202075" cy="202075"/>
          </a:xfrm>
          <a:prstGeom prst="ellipse">
            <a:avLst/>
          </a:prstGeom>
          <a:solidFill>
            <a:srgbClr val="FFFF21"/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6798817" y="3050476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4357686" y="3857628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4655677" y="4000504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4357686" y="4227057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4357686" y="3369801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4357686" y="300037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4655677" y="3286124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4869991" y="300037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4572000" y="2786058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4071934" y="2726859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4298487" y="2428868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4655677" y="2357430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5072066" y="2655421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5298619" y="3012611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5072066" y="3298363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Oval 33"/>
          <p:cNvSpPr>
            <a:spLocks noChangeAspect="1"/>
          </p:cNvSpPr>
          <p:nvPr/>
        </p:nvSpPr>
        <p:spPr>
          <a:xfrm>
            <a:off x="5072066" y="3655553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3071802" y="300037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6" name="Oval 35"/>
          <p:cNvSpPr>
            <a:spLocks noChangeAspect="1"/>
          </p:cNvSpPr>
          <p:nvPr/>
        </p:nvSpPr>
        <p:spPr>
          <a:xfrm>
            <a:off x="3143240" y="2285992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7" name="Oval 36"/>
          <p:cNvSpPr>
            <a:spLocks noChangeAspect="1"/>
          </p:cNvSpPr>
          <p:nvPr/>
        </p:nvSpPr>
        <p:spPr>
          <a:xfrm>
            <a:off x="2857488" y="2428868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8" name="Oval 37"/>
          <p:cNvSpPr>
            <a:spLocks noChangeAspect="1"/>
          </p:cNvSpPr>
          <p:nvPr/>
        </p:nvSpPr>
        <p:spPr>
          <a:xfrm>
            <a:off x="2857488" y="2786058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941165" y="3012611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3357554" y="2500306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3298355" y="2226793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2869727" y="2143116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4071934" y="2488161"/>
            <a:ext cx="202075" cy="202075"/>
          </a:xfrm>
          <a:prstGeom prst="ellipse">
            <a:avLst/>
          </a:prstGeom>
          <a:solidFill>
            <a:schemeClr val="bg1">
              <a:lumMod val="75000"/>
            </a:schemeClr>
          </a:solidFill>
          <a:ln w="22225">
            <a:solidFill>
              <a:schemeClr val="bg1"/>
            </a:solidFill>
          </a:ln>
          <a:effectLst>
            <a:outerShdw blurRad="50800" dir="2700000" sx="101000" sy="101000" algn="tl" rotWithShape="0">
              <a:schemeClr val="tx1">
                <a:alpha val="2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219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GB" dirty="0"/>
              <a:t>Example Semi-Supervised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525963"/>
          </a:xfrm>
        </p:spPr>
        <p:txBody>
          <a:bodyPr/>
          <a:lstStyle/>
          <a:p>
            <a:r>
              <a:rPr lang="en-GB" dirty="0"/>
              <a:t>Ladder Network [</a:t>
            </a:r>
            <a:r>
              <a:rPr lang="en-GB" dirty="0" err="1"/>
              <a:t>Rasmus</a:t>
            </a:r>
            <a:r>
              <a:rPr lang="en-GB" dirty="0"/>
              <a:t> et al. 2015]</a:t>
            </a:r>
            <a:r>
              <a:rPr lang="en-GB" dirty="0">
                <a:hlinkClick r:id="rId2"/>
              </a:rPr>
              <a:t>…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7</a:t>
            </a:fld>
            <a:endParaRPr lang="en-CA"/>
          </a:p>
        </p:txBody>
      </p:sp>
      <p:pic>
        <p:nvPicPr>
          <p:cNvPr id="1026" name="Picture 2" descr="ladder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07080"/>
            <a:ext cx="6696744" cy="48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49EE00-0045-9588-9B98-B16F90959531}"/>
              </a:ext>
            </a:extLst>
          </p:cNvPr>
          <p:cNvSpPr txBox="1"/>
          <p:nvPr/>
        </p:nvSpPr>
        <p:spPr>
          <a:xfrm>
            <a:off x="35496" y="5016867"/>
            <a:ext cx="1368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Noise on weights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B508D4-341F-7F75-BE10-DAFF3B2160F0}"/>
              </a:ext>
            </a:extLst>
          </p:cNvPr>
          <p:cNvCxnSpPr>
            <a:cxnSpLocks/>
          </p:cNvCxnSpPr>
          <p:nvPr/>
        </p:nvCxnSpPr>
        <p:spPr>
          <a:xfrm flipV="1">
            <a:off x="723938" y="4725144"/>
            <a:ext cx="535694" cy="364339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42A227-6968-2932-78FA-76692A1E49DA}"/>
              </a:ext>
            </a:extLst>
          </p:cNvPr>
          <p:cNvSpPr txBox="1"/>
          <p:nvPr/>
        </p:nvSpPr>
        <p:spPr>
          <a:xfrm>
            <a:off x="107504" y="1949297"/>
            <a:ext cx="1368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Label if available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2E95D1-F307-D8F9-EB98-3E4703F90995}"/>
              </a:ext>
            </a:extLst>
          </p:cNvPr>
          <p:cNvCxnSpPr>
            <a:cxnSpLocks/>
          </p:cNvCxnSpPr>
          <p:nvPr/>
        </p:nvCxnSpPr>
        <p:spPr>
          <a:xfrm flipV="1">
            <a:off x="1259632" y="2060848"/>
            <a:ext cx="1584176" cy="28803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3A7267-8345-4C0A-717A-C1EB679F3782}"/>
              </a:ext>
            </a:extLst>
          </p:cNvPr>
          <p:cNvCxnSpPr>
            <a:cxnSpLocks/>
          </p:cNvCxnSpPr>
          <p:nvPr/>
        </p:nvCxnSpPr>
        <p:spPr>
          <a:xfrm>
            <a:off x="5580112" y="2195112"/>
            <a:ext cx="439688" cy="72983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C963CA6-9648-C7D3-6881-96BFB431FFFD}"/>
              </a:ext>
            </a:extLst>
          </p:cNvPr>
          <p:cNvSpPr/>
          <p:nvPr/>
        </p:nvSpPr>
        <p:spPr>
          <a:xfrm>
            <a:off x="0" y="1907080"/>
            <a:ext cx="6256760" cy="4834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64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en-GB" dirty="0"/>
              <a:t>Example Semi-Supervised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525963"/>
          </a:xfrm>
        </p:spPr>
        <p:txBody>
          <a:bodyPr/>
          <a:lstStyle/>
          <a:p>
            <a:r>
              <a:rPr lang="en-GB" dirty="0"/>
              <a:t>Ladder Network [</a:t>
            </a:r>
            <a:r>
              <a:rPr lang="en-GB" dirty="0" err="1"/>
              <a:t>Rasmus</a:t>
            </a:r>
            <a:r>
              <a:rPr lang="en-GB" dirty="0"/>
              <a:t> et al. 2015]</a:t>
            </a:r>
            <a:r>
              <a:rPr lang="en-GB" dirty="0">
                <a:hlinkClick r:id="rId2"/>
              </a:rPr>
              <a:t>…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1026" name="Picture 2" descr="ladder netwo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07080"/>
            <a:ext cx="6696744" cy="48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49EE00-0045-9588-9B98-B16F90959531}"/>
              </a:ext>
            </a:extLst>
          </p:cNvPr>
          <p:cNvSpPr txBox="1"/>
          <p:nvPr/>
        </p:nvSpPr>
        <p:spPr>
          <a:xfrm>
            <a:off x="35496" y="5016867"/>
            <a:ext cx="1368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Noise on weights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B508D4-341F-7F75-BE10-DAFF3B2160F0}"/>
              </a:ext>
            </a:extLst>
          </p:cNvPr>
          <p:cNvCxnSpPr>
            <a:cxnSpLocks/>
          </p:cNvCxnSpPr>
          <p:nvPr/>
        </p:nvCxnSpPr>
        <p:spPr>
          <a:xfrm flipV="1">
            <a:off x="723938" y="4725144"/>
            <a:ext cx="535694" cy="364339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242A227-6968-2932-78FA-76692A1E49DA}"/>
              </a:ext>
            </a:extLst>
          </p:cNvPr>
          <p:cNvSpPr txBox="1"/>
          <p:nvPr/>
        </p:nvSpPr>
        <p:spPr>
          <a:xfrm>
            <a:off x="107504" y="1949297"/>
            <a:ext cx="1368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Label if available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2E95D1-F307-D8F9-EB98-3E4703F90995}"/>
              </a:ext>
            </a:extLst>
          </p:cNvPr>
          <p:cNvCxnSpPr>
            <a:cxnSpLocks/>
          </p:cNvCxnSpPr>
          <p:nvPr/>
        </p:nvCxnSpPr>
        <p:spPr>
          <a:xfrm flipV="1">
            <a:off x="1259632" y="2060848"/>
            <a:ext cx="1584176" cy="28803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78601E8-8A3F-EBFD-4F0A-F6B8947D02E2}"/>
              </a:ext>
            </a:extLst>
          </p:cNvPr>
          <p:cNvSpPr txBox="1"/>
          <p:nvPr/>
        </p:nvSpPr>
        <p:spPr>
          <a:xfrm>
            <a:off x="5112344" y="1643088"/>
            <a:ext cx="1821010" cy="91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Autoencoder Loss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3A7267-8345-4C0A-717A-C1EB679F3782}"/>
              </a:ext>
            </a:extLst>
          </p:cNvPr>
          <p:cNvCxnSpPr>
            <a:cxnSpLocks/>
          </p:cNvCxnSpPr>
          <p:nvPr/>
        </p:nvCxnSpPr>
        <p:spPr>
          <a:xfrm>
            <a:off x="5580112" y="2195112"/>
            <a:ext cx="439688" cy="72983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63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6667A-62F1-9863-40BA-58FB1A68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C58C-25D5-046E-CB13-CED8A8400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960" y="1711349"/>
            <a:ext cx="9052560" cy="4525963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US" dirty="0"/>
              <a:t>Regularization</a:t>
            </a:r>
          </a:p>
          <a:p>
            <a:pPr marL="457200" lvl="1" indent="0">
              <a:buNone/>
            </a:pPr>
            <a:r>
              <a:rPr lang="en-US" dirty="0"/>
              <a:t>- Example: Ladder Networks [Rasmus 2015]</a:t>
            </a:r>
          </a:p>
          <a:p>
            <a:pPr marL="514350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>
                <a:solidFill>
                  <a:srgbClr val="FF0000"/>
                </a:solidFill>
              </a:rPr>
              <a:t>Learned embeddings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- Example: Box Embeddings [Rau 2020]</a:t>
            </a:r>
          </a:p>
          <a:p>
            <a:pPr marL="971550" lvl="1" indent="-514350">
              <a:buFont typeface="+mj-lt"/>
              <a:buAutoNum type="arabicParenR"/>
            </a:pPr>
            <a:endParaRPr lang="en-US" dirty="0"/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3D scan completion</a:t>
            </a:r>
          </a:p>
          <a:p>
            <a:pPr marL="457200" lvl="1" indent="0">
              <a:buNone/>
            </a:pPr>
            <a:r>
              <a:rPr lang="en-US" dirty="0"/>
              <a:t>- Example: Heightfields [Watson 2023]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56881-7E5D-5E2C-54CC-939793CC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C8AF-3660-B31D-117A-A9941068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4273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SIMON@CLDYWINFUVWYY5L6" val="416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50800" cap="sq">
          <a:solidFill>
            <a:schemeClr val="tx1"/>
          </a:solidFill>
          <a:bevel/>
          <a:tailEnd type="stealth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44910</TotalTime>
  <Words>672</Words>
  <Application>Microsoft Office PowerPoint</Application>
  <PresentationFormat>On-screen Show (4:3)</PresentationFormat>
  <Paragraphs>155</Paragraphs>
  <Slides>32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Palatino Linotype</vt:lpstr>
      <vt:lpstr>Times New Roman</vt:lpstr>
      <vt:lpstr>Trebuchet MS</vt:lpstr>
      <vt:lpstr>Office Theme</vt:lpstr>
      <vt:lpstr>Machine Vision: Example Tasks + Models</vt:lpstr>
      <vt:lpstr>Three Examples</vt:lpstr>
      <vt:lpstr>Overview of Regularization</vt:lpstr>
      <vt:lpstr>Fine-tuning a pre-trained network</vt:lpstr>
      <vt:lpstr>Supervised Learning (Classification Example)</vt:lpstr>
      <vt:lpstr>Semi-Supervised Learning (Classification Example)</vt:lpstr>
      <vt:lpstr>Example Semi-Supervised Network</vt:lpstr>
      <vt:lpstr>Example Semi-Supervised Network</vt:lpstr>
      <vt:lpstr>Three Examples</vt:lpstr>
      <vt:lpstr>Triplet loss</vt:lpstr>
      <vt:lpstr>Predicting Visual Overlap of Images Through Interpretable Non-Metric Box Embeddings [Rau 2020]</vt:lpstr>
      <vt:lpstr>Normalized Surface Overlap</vt:lpstr>
      <vt:lpstr>Normalized Surface Overlap</vt:lpstr>
      <vt:lpstr>NSO is interpretable </vt:lpstr>
      <vt:lpstr>Normalized Box Embedding ≈ NSO</vt:lpstr>
      <vt:lpstr>Inferred vs (true) NSO</vt:lpstr>
      <vt:lpstr>PowerPoint Presentation</vt:lpstr>
      <vt:lpstr>Three Examples</vt:lpstr>
      <vt:lpstr>PowerPoint Presentation</vt:lpstr>
      <vt:lpstr>Predicting Depth</vt:lpstr>
      <vt:lpstr>Predicting Depth</vt:lpstr>
      <vt:lpstr>Depth Fusion</vt:lpstr>
      <vt:lpstr>Heightfields for Efficient Scene Reconstruction for AR [Watson 2023]</vt:lpstr>
      <vt:lpstr>Heightfields Model</vt:lpstr>
      <vt:lpstr>Heightfields Model</vt:lpstr>
      <vt:lpstr>Heightfields Model</vt:lpstr>
      <vt:lpstr>Heightfields’ top-down aggregation</vt:lpstr>
      <vt:lpstr>Heightfields Results</vt:lpstr>
      <vt:lpstr>Heightfields Results</vt:lpstr>
      <vt:lpstr>Three Examples</vt:lpstr>
      <vt:lpstr>Key Points</vt:lpstr>
      <vt:lpstr>Thank you!</vt:lpstr>
    </vt:vector>
  </TitlesOfParts>
  <Company>UCL 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vision: models, learning and inference</dc:title>
  <dc:creator>Simon</dc:creator>
  <cp:lastModifiedBy>Gabriel Brostow</cp:lastModifiedBy>
  <cp:revision>170</cp:revision>
  <cp:lastPrinted>2017-12-12T09:25:36Z</cp:lastPrinted>
  <dcterms:created xsi:type="dcterms:W3CDTF">2011-06-01T16:56:42Z</dcterms:created>
  <dcterms:modified xsi:type="dcterms:W3CDTF">2022-12-16T15:32:30Z</dcterms:modified>
</cp:coreProperties>
</file>